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908" r:id="rId2"/>
    <p:sldMasterId id="2147484920" r:id="rId3"/>
    <p:sldMasterId id="2147484924" r:id="rId4"/>
  </p:sldMasterIdLst>
  <p:notesMasterIdLst>
    <p:notesMasterId r:id="rId14"/>
  </p:notesMasterIdLst>
  <p:sldIdLst>
    <p:sldId id="750" r:id="rId5"/>
    <p:sldId id="741" r:id="rId6"/>
    <p:sldId id="742" r:id="rId7"/>
    <p:sldId id="743" r:id="rId8"/>
    <p:sldId id="744" r:id="rId9"/>
    <p:sldId id="745" r:id="rId10"/>
    <p:sldId id="746" r:id="rId11"/>
    <p:sldId id="747" r:id="rId12"/>
    <p:sldId id="74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FF66"/>
    <a:srgbClr val="0000CC"/>
    <a:srgbClr val="00CC00"/>
    <a:srgbClr val="3399FF"/>
    <a:srgbClr val="33CC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5" autoAdjust="0"/>
    <p:restoredTop sz="94660"/>
  </p:normalViewPr>
  <p:slideViewPr>
    <p:cSldViewPr>
      <p:cViewPr>
        <p:scale>
          <a:sx n="40" d="100"/>
          <a:sy n="40" d="100"/>
        </p:scale>
        <p:origin x="-1416" y="-2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Trend of Family Breakdowns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420246062992126"/>
                  <c:y val="-0.158893679956672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812499999999999E-3"/>
                  <c:y val="-8.63258759321751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6301099081364824E-2"/>
                  <c:y val="-0.1095785943423738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Arial Black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Getting Worse</c:v>
                </c:pt>
                <c:pt idx="1">
                  <c:v>Getting Much Worse</c:v>
                </c:pt>
                <c:pt idx="2">
                  <c:v>Getting Better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0.8</c:v>
                </c:pt>
                <c:pt idx="1">
                  <c:v>0.08</c:v>
                </c:pt>
                <c:pt idx="2">
                  <c:v>0.12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Lbls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Getting Worse</c:v>
                </c:pt>
                <c:pt idx="1">
                  <c:v>Getting Much Worse</c:v>
                </c:pt>
                <c:pt idx="2">
                  <c:v>Getting Better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40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Church Emphasis On Building Healthy Families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6.5433234908136406E-2"/>
                  <c:y val="-3.70337106299212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5031167979002624E-3"/>
                  <c:y val="-0.2779527559055118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6652723097112855E-2"/>
                  <c:y val="-9.106053149606285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1666666666666666E-3"/>
                  <c:y val="-4.86459153543307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Arial Black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Very Little</c:v>
                </c:pt>
                <c:pt idx="1">
                  <c:v>Some</c:v>
                </c:pt>
                <c:pt idx="2">
                  <c:v>Much</c:v>
                </c:pt>
                <c:pt idx="3">
                  <c:v>Very Much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0.15686274509803921</c:v>
                </c:pt>
                <c:pt idx="1">
                  <c:v>0.70588235294117652</c:v>
                </c:pt>
                <c:pt idx="2">
                  <c:v>0.13725490196078433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Church Emphasis On Building Healthy Families</c:v>
                </c:pt>
              </c:strCache>
            </c:strRef>
          </c:tx>
          <c:explosion val="25"/>
          <c:dPt>
            <c:idx val="0"/>
            <c:bubble3D val="0"/>
            <c:explosion val="13"/>
          </c:dPt>
          <c:dPt>
            <c:idx val="1"/>
            <c:bubble3D val="0"/>
            <c:explosion val="20"/>
          </c:dPt>
          <c:dPt>
            <c:idx val="2"/>
            <c:bubble3D val="0"/>
            <c:explosion val="17"/>
          </c:dPt>
          <c:dLbls>
            <c:dLbl>
              <c:idx val="0"/>
              <c:layout>
                <c:manualLayout>
                  <c:x val="-0.16826361548556432"/>
                  <c:y val="4.32130905511811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8729839238845145"/>
                  <c:y val="-0.1549060039370078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093848425196847E-2"/>
                  <c:y val="-1.11459153543306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"/>
                  <c:y val="-2.98959153543307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Arial Black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Very Little</c:v>
                </c:pt>
                <c:pt idx="1">
                  <c:v>Some</c:v>
                </c:pt>
                <c:pt idx="2">
                  <c:v>Much</c:v>
                </c:pt>
                <c:pt idx="3">
                  <c:v>Very Much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0.33333333333333331</c:v>
                </c:pt>
                <c:pt idx="1">
                  <c:v>0.62745098039215685</c:v>
                </c:pt>
                <c:pt idx="2">
                  <c:v>3.9215686274509803E-2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Church Emphasis On Building Healthy Families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3750000000000001"/>
                  <c:y val="3.43750000000000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416666666666667"/>
                  <c:y val="-0.206249999999999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2500000000000003E-3"/>
                  <c:y val="-2.81250000000000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333333333333333E-2"/>
                  <c:y val="-2.81250000000000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Arial Black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Very Little</c:v>
                </c:pt>
                <c:pt idx="1">
                  <c:v>Some</c:v>
                </c:pt>
                <c:pt idx="2">
                  <c:v>Much</c:v>
                </c:pt>
                <c:pt idx="3">
                  <c:v>Very Much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0.35294117647058826</c:v>
                </c:pt>
                <c:pt idx="1">
                  <c:v>0.45098039215686275</c:v>
                </c:pt>
                <c:pt idx="2">
                  <c:v>0.15686274509803921</c:v>
                </c:pt>
                <c:pt idx="3">
                  <c:v>3.9215686274509803E-2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5135892388451442"/>
          <c:y val="0.52340501968503939"/>
          <c:w val="0.21947440944881891"/>
          <c:h val="0.3469399606299212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A7A4D-9A94-4D0D-8BB3-6ED187759CD9}" type="datetimeFigureOut">
              <a:rPr lang="en-MY" smtClean="0"/>
              <a:t>21/10/2014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53332-7BE6-4A74-9024-A2E2150A782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560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080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282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062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390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17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368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58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8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23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692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652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3198-BC64-4B74-8EE7-1ABD706EA2A3}" type="datetime1">
              <a:rPr lang="en-US"/>
              <a:pPr>
                <a:defRPr/>
              </a:pPr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4C0C4-BBCE-4A82-A8C5-B9C4256AB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3198-BC64-4B74-8EE7-1ABD706EA2A3}" type="datetime1">
              <a:rPr lang="en-US"/>
              <a:pPr>
                <a:defRPr/>
              </a:pPr>
              <a:t>10/21/2014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DDE7C-C573-47A7-9315-91A62745C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775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58646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3198-BC64-4B74-8EE7-1ABD706EA2A3}" type="datetime1">
              <a:rPr lang="en-US"/>
              <a:pPr>
                <a:defRPr/>
              </a:pPr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4C0C4-BBCE-4A82-A8C5-B9C4256AB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867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3198-BC64-4B74-8EE7-1ABD706EA2A3}" type="datetime1">
              <a:rPr lang="en-US"/>
              <a:pPr>
                <a:defRPr/>
              </a:pPr>
              <a:t>10/21/2014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DDE7C-C573-47A7-9315-91A62745C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3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10/21/2014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2535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09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17638"/>
            <a:ext cx="8229600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aseline="0">
                <a:solidFill>
                  <a:srgbClr val="898989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7CEB3198-BC64-4B74-8EE7-1ABD706EA2A3}" type="datetime1">
              <a:rPr lang="en-US"/>
              <a:pPr>
                <a:defRPr/>
              </a:pPr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aseline="0">
                <a:solidFill>
                  <a:srgbClr val="898989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BA1B4CA2-7383-48BC-8E4E-AB85891DC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0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1" r:id="rId1"/>
    <p:sldLayoutId id="2147484922" r:id="rId2"/>
    <p:sldLayoutId id="2147484923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Palatino"/>
          <a:ea typeface="MS PGothic" pitchFamily="34" charset="-128"/>
          <a:cs typeface="Palatin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17638"/>
            <a:ext cx="8229600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aseline="0">
                <a:solidFill>
                  <a:srgbClr val="898989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7CEB3198-BC64-4B74-8EE7-1ABD706EA2A3}" type="datetime1">
              <a:rPr lang="en-US"/>
              <a:pPr>
                <a:defRPr/>
              </a:pPr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aseline="0">
                <a:solidFill>
                  <a:srgbClr val="898989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BA1B4CA2-7383-48BC-8E4E-AB85891DC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01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Palatino"/>
          <a:ea typeface="MS PGothic" pitchFamily="34" charset="-128"/>
          <a:cs typeface="Palatin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  <a:cs typeface="Palatin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Palatino" pitchFamily="18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accent1"/>
          </a:solidFill>
          <a:latin typeface="Palatino" pitchFamily="18" charset="0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5" t="3516" r="23865" b="8203"/>
          <a:stretch/>
        </p:blipFill>
        <p:spPr bwMode="auto">
          <a:xfrm>
            <a:off x="1676400" y="609600"/>
            <a:ext cx="569746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2209800"/>
            <a:ext cx="5943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Quick Survey Findings of </a:t>
            </a:r>
          </a:p>
          <a:p>
            <a:pPr algn="ctr"/>
            <a:r>
              <a:rPr lang="en-US" sz="3200" b="1" dirty="0" smtClean="0"/>
              <a:t>Family Ministry in the EEA Church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9602" y="6138446"/>
            <a:ext cx="33471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Northampton, U.K. 21</a:t>
            </a:r>
            <a:r>
              <a:rPr lang="en-US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October, 2014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980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815876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600" dirty="0" smtClean="0">
                <a:solidFill>
                  <a:prstClr val="white"/>
                </a:solidFill>
                <a:latin typeface="Arial Black" pitchFamily="34" charset="0"/>
              </a:rPr>
              <a:t>What </a:t>
            </a:r>
            <a:r>
              <a:rPr lang="en-MY" sz="3600" dirty="0">
                <a:solidFill>
                  <a:prstClr val="white"/>
                </a:solidFill>
                <a:latin typeface="Arial Black" pitchFamily="34" charset="0"/>
              </a:rPr>
              <a:t>do you foresee the trend of breakdowns among the families in the church in the future?</a:t>
            </a:r>
          </a:p>
        </p:txBody>
      </p:sp>
      <p:sp>
        <p:nvSpPr>
          <p:cNvPr id="8" name="Rectangle 7"/>
          <p:cNvSpPr/>
          <p:nvPr/>
        </p:nvSpPr>
        <p:spPr>
          <a:xfrm>
            <a:off x="872612" y="3429000"/>
            <a:ext cx="743318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Getting </a:t>
            </a: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better ____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Getting 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worse____ 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Getting 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much worse____ </a:t>
            </a:r>
          </a:p>
        </p:txBody>
      </p:sp>
    </p:spTree>
    <p:extLst>
      <p:ext uri="{BB962C8B-B14F-4D97-AF65-F5344CB8AC3E}">
        <p14:creationId xmlns:p14="http://schemas.microsoft.com/office/powerpoint/2010/main" val="319047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96021456"/>
              </p:ext>
            </p:extLst>
          </p:nvPr>
        </p:nvGraphicFramePr>
        <p:xfrm>
          <a:off x="1481734" y="1440936"/>
          <a:ext cx="6096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43000" y="634425"/>
            <a:ext cx="6681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prstClr val="white"/>
                </a:solidFill>
              </a:rPr>
              <a:t>EEA General Assembly 2014</a:t>
            </a:r>
          </a:p>
        </p:txBody>
      </p:sp>
    </p:spTree>
    <p:extLst>
      <p:ext uri="{BB962C8B-B14F-4D97-AF65-F5344CB8AC3E}">
        <p14:creationId xmlns:p14="http://schemas.microsoft.com/office/powerpoint/2010/main" val="259183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914400"/>
            <a:ext cx="777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600" dirty="0">
                <a:solidFill>
                  <a:prstClr val="white"/>
                </a:solidFill>
                <a:latin typeface="Arial Black" pitchFamily="34" charset="0"/>
              </a:rPr>
              <a:t>How much emphasis do you think the church is giving to building healthy families in their midst?</a:t>
            </a:r>
          </a:p>
        </p:txBody>
      </p:sp>
      <p:sp>
        <p:nvSpPr>
          <p:cNvPr id="2" name="Rectangle 1"/>
          <p:cNvSpPr/>
          <p:nvPr/>
        </p:nvSpPr>
        <p:spPr>
          <a:xfrm>
            <a:off x="914400" y="3408177"/>
            <a:ext cx="4572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Very little____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Some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Much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____ 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Very 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much____</a:t>
            </a:r>
          </a:p>
        </p:txBody>
      </p:sp>
    </p:spTree>
    <p:extLst>
      <p:ext uri="{BB962C8B-B14F-4D97-AF65-F5344CB8AC3E}">
        <p14:creationId xmlns:p14="http://schemas.microsoft.com/office/powerpoint/2010/main" val="291560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537432761"/>
              </p:ext>
            </p:extLst>
          </p:nvPr>
        </p:nvGraphicFramePr>
        <p:xfrm>
          <a:off x="1435674" y="17526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34425"/>
            <a:ext cx="6681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prstClr val="white"/>
                </a:solidFill>
              </a:rPr>
              <a:t>EEA General Assembly 2014</a:t>
            </a:r>
          </a:p>
        </p:txBody>
      </p:sp>
    </p:spTree>
    <p:extLst>
      <p:ext uri="{BB962C8B-B14F-4D97-AF65-F5344CB8AC3E}">
        <p14:creationId xmlns:p14="http://schemas.microsoft.com/office/powerpoint/2010/main" val="242003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457200"/>
            <a:ext cx="838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>
                <a:solidFill>
                  <a:prstClr val="white"/>
                </a:solidFill>
                <a:latin typeface="Arial Black" pitchFamily="34" charset="0"/>
              </a:rPr>
              <a:t>How much is the church intentionally investing in finding out the needs (marriage, parenting, faith-building, human sexuality, aging care, etc.) of their families and meeting these adequately?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3581400"/>
            <a:ext cx="4572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Very little____ 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Some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Much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Very 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much____</a:t>
            </a:r>
          </a:p>
        </p:txBody>
      </p:sp>
    </p:spTree>
    <p:extLst>
      <p:ext uri="{BB962C8B-B14F-4D97-AF65-F5344CB8AC3E}">
        <p14:creationId xmlns:p14="http://schemas.microsoft.com/office/powerpoint/2010/main" val="5185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421161291"/>
              </p:ext>
            </p:extLst>
          </p:nvPr>
        </p:nvGraphicFramePr>
        <p:xfrm>
          <a:off x="1524000" y="20574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34425"/>
            <a:ext cx="6681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prstClr val="white"/>
                </a:solidFill>
              </a:rPr>
              <a:t>EEA General Assembly 2014</a:t>
            </a:r>
          </a:p>
        </p:txBody>
      </p:sp>
    </p:spTree>
    <p:extLst>
      <p:ext uri="{BB962C8B-B14F-4D97-AF65-F5344CB8AC3E}">
        <p14:creationId xmlns:p14="http://schemas.microsoft.com/office/powerpoint/2010/main" val="346770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858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600" dirty="0">
                <a:solidFill>
                  <a:prstClr val="white"/>
                </a:solidFill>
                <a:latin typeface="Arial Black" pitchFamily="34" charset="0"/>
              </a:rPr>
              <a:t>How much does the church intentionally equip the parents in passing on the faith to their children (all ages) at home?</a:t>
            </a:r>
          </a:p>
        </p:txBody>
      </p:sp>
      <p:sp>
        <p:nvSpPr>
          <p:cNvPr id="2" name="Rectangle 1"/>
          <p:cNvSpPr/>
          <p:nvPr/>
        </p:nvSpPr>
        <p:spPr>
          <a:xfrm>
            <a:off x="570271" y="3200400"/>
            <a:ext cx="4572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Very little____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Some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Much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____ </a:t>
            </a:r>
            <a:endParaRPr lang="en-MY" sz="3200" b="1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MY" sz="3200" b="1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Very </a:t>
            </a:r>
            <a:r>
              <a:rPr lang="en-MY" sz="3200" b="1" dirty="0">
                <a:solidFill>
                  <a:srgbClr val="F79646">
                    <a:lumMod val="60000"/>
                    <a:lumOff val="40000"/>
                  </a:srgbClr>
                </a:solidFill>
              </a:rPr>
              <a:t>much____ </a:t>
            </a:r>
          </a:p>
        </p:txBody>
      </p:sp>
    </p:spTree>
    <p:extLst>
      <p:ext uri="{BB962C8B-B14F-4D97-AF65-F5344CB8AC3E}">
        <p14:creationId xmlns:p14="http://schemas.microsoft.com/office/powerpoint/2010/main" val="346185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857116029"/>
              </p:ext>
            </p:extLst>
          </p:nvPr>
        </p:nvGraphicFramePr>
        <p:xfrm>
          <a:off x="1600200" y="18288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786825"/>
            <a:ext cx="6681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prstClr val="white"/>
                </a:solidFill>
              </a:rPr>
              <a:t>EEA General Assembly 2014</a:t>
            </a:r>
          </a:p>
        </p:txBody>
      </p:sp>
    </p:spTree>
    <p:extLst>
      <p:ext uri="{BB962C8B-B14F-4D97-AF65-F5344CB8AC3E}">
        <p14:creationId xmlns:p14="http://schemas.microsoft.com/office/powerpoint/2010/main" val="227125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rporate PPT Template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orporate PPT Template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4353</TotalTime>
  <Words>199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Office Theme</vt:lpstr>
      <vt:lpstr>6_Office Theme</vt:lpstr>
      <vt:lpstr>1_Corporate PPT Template_1</vt:lpstr>
      <vt:lpstr>Corporate PPT Template_1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CALVARY CHURCH</cp:lastModifiedBy>
  <cp:revision>344</cp:revision>
  <dcterms:created xsi:type="dcterms:W3CDTF">2006-08-16T00:00:00Z</dcterms:created>
  <dcterms:modified xsi:type="dcterms:W3CDTF">2014-10-21T21:30:09Z</dcterms:modified>
</cp:coreProperties>
</file>