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05" autoAdjust="0"/>
    <p:restoredTop sz="94660"/>
  </p:normalViewPr>
  <p:slideViewPr>
    <p:cSldViewPr snapToGrid="0">
      <p:cViewPr varScale="1">
        <p:scale>
          <a:sx n="74" d="100"/>
          <a:sy n="74" d="100"/>
        </p:scale>
        <p:origin x="1482" y="60"/>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7C4C558D-B32F-4935-A170-5CC2E35A8A2F}" type="datetimeFigureOut">
              <a:rPr lang="de-CH" smtClean="0"/>
              <a:t>16.02.2016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177420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7C4C558D-B32F-4935-A170-5CC2E35A8A2F}" type="datetimeFigureOut">
              <a:rPr lang="de-CH" smtClean="0"/>
              <a:t>16.02.2016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11267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7C4C558D-B32F-4935-A170-5CC2E35A8A2F}" type="datetimeFigureOut">
              <a:rPr lang="de-CH" smtClean="0"/>
              <a:t>16.02.2016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3998673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7C4C558D-B32F-4935-A170-5CC2E35A8A2F}" type="datetimeFigureOut">
              <a:rPr lang="de-CH" smtClean="0"/>
              <a:t>16.02.2016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71243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7C4C558D-B32F-4935-A170-5CC2E35A8A2F}" type="datetimeFigureOut">
              <a:rPr lang="de-CH" smtClean="0"/>
              <a:t>16.02.2016</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3881959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7C4C558D-B32F-4935-A170-5CC2E35A8A2F}" type="datetimeFigureOut">
              <a:rPr lang="de-CH" smtClean="0"/>
              <a:t>16.02.2016</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3866283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C558D-B32F-4935-A170-5CC2E35A8A2F}" type="datetimeFigureOut">
              <a:rPr lang="de-CH" smtClean="0"/>
              <a:t>16.02.2016</a:t>
            </a:fld>
            <a:endParaRPr lang="de-CH"/>
          </a:p>
        </p:txBody>
      </p:sp>
      <p:sp>
        <p:nvSpPr>
          <p:cNvPr id="3" name="Footer Placeholder 2"/>
          <p:cNvSpPr>
            <a:spLocks noGrp="1"/>
          </p:cNvSpPr>
          <p:nvPr>
            <p:ph type="ftr" sz="quarter" idx="11"/>
          </p:nvPr>
        </p:nvSpPr>
        <p:spPr/>
        <p:txBody>
          <a:bodyPr/>
          <a:lstStyle/>
          <a:p>
            <a:endParaRPr lang="de-CH"/>
          </a:p>
        </p:txBody>
      </p:sp>
      <p:sp>
        <p:nvSpPr>
          <p:cNvPr id="4" name="Slide Number Placeholder 3"/>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1196550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7C4C558D-B32F-4935-A170-5CC2E35A8A2F}" type="datetimeFigureOut">
              <a:rPr lang="de-CH" smtClean="0"/>
              <a:t>16.02.2016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500655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7C4C558D-B32F-4935-A170-5CC2E35A8A2F}" type="datetimeFigureOut">
              <a:rPr lang="de-CH" smtClean="0"/>
              <a:t>16.02.2016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214201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7C4C558D-B32F-4935-A170-5CC2E35A8A2F}" type="datetimeFigureOut">
              <a:rPr lang="de-CH" smtClean="0"/>
              <a:t>16.02.2016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899345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7C4C558D-B32F-4935-A170-5CC2E35A8A2F}" type="datetimeFigureOut">
              <a:rPr lang="de-CH" smtClean="0"/>
              <a:t>16.02.2016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5E0ADB00-FB0B-4BEC-85B5-532F2C1B5AE4}" type="slidenum">
              <a:rPr lang="de-CH" smtClean="0"/>
              <a:t>‹#›</a:t>
            </a:fld>
            <a:endParaRPr lang="de-CH"/>
          </a:p>
        </p:txBody>
      </p:sp>
    </p:spTree>
    <p:extLst>
      <p:ext uri="{BB962C8B-B14F-4D97-AF65-F5344CB8AC3E}">
        <p14:creationId xmlns:p14="http://schemas.microsoft.com/office/powerpoint/2010/main" val="2725212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C558D-B32F-4935-A170-5CC2E35A8A2F}" type="datetimeFigureOut">
              <a:rPr lang="de-CH" smtClean="0"/>
              <a:t>16.02.2016</a:t>
            </a:fld>
            <a:endParaRPr lang="de-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ADB00-FB0B-4BEC-85B5-532F2C1B5AE4}" type="slidenum">
              <a:rPr lang="de-CH" smtClean="0"/>
              <a:t>‹#›</a:t>
            </a:fld>
            <a:endParaRPr lang="de-CH"/>
          </a:p>
        </p:txBody>
      </p:sp>
    </p:spTree>
    <p:extLst>
      <p:ext uri="{BB962C8B-B14F-4D97-AF65-F5344CB8AC3E}">
        <p14:creationId xmlns:p14="http://schemas.microsoft.com/office/powerpoint/2010/main" val="2025245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213"/>
            <a:ext cx="9191416" cy="6893562"/>
          </a:xfrm>
          <a:prstGeom prst="rect">
            <a:avLst/>
          </a:prstGeom>
        </p:spPr>
      </p:pic>
      <p:grpSp>
        <p:nvGrpSpPr>
          <p:cNvPr id="6" name="Gruppieren 5"/>
          <p:cNvGrpSpPr/>
          <p:nvPr/>
        </p:nvGrpSpPr>
        <p:grpSpPr>
          <a:xfrm>
            <a:off x="-264291" y="5135270"/>
            <a:ext cx="9720000" cy="1816028"/>
            <a:chOff x="-264291" y="4465916"/>
            <a:chExt cx="9720000" cy="2485382"/>
          </a:xfrm>
        </p:grpSpPr>
        <p:sp>
          <p:nvSpPr>
            <p:cNvPr id="3" name="Rechteck 2"/>
            <p:cNvSpPr/>
            <p:nvPr/>
          </p:nvSpPr>
          <p:spPr>
            <a:xfrm>
              <a:off x="-264291" y="4465916"/>
              <a:ext cx="9720000" cy="248538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5" name="Textfeld 4"/>
            <p:cNvSpPr txBox="1"/>
            <p:nvPr/>
          </p:nvSpPr>
          <p:spPr>
            <a:xfrm>
              <a:off x="554514" y="4758694"/>
              <a:ext cx="8333453" cy="1384995"/>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For I was hungry and you gave me food, I was thirsty and you gave me drink, I was a stranger and you welcomed </a:t>
              </a:r>
              <a:r>
                <a:rPr lang="en-US" sz="2800" dirty="0" smtClean="0">
                  <a:solidFill>
                    <a:schemeClr val="bg1"/>
                  </a:solidFill>
                  <a:latin typeface="Ryo Gothic PlusN EL" panose="020B0200000000000000" pitchFamily="34" charset="-128"/>
                  <a:ea typeface="Ryo Gothic PlusN EL" panose="020B0200000000000000" pitchFamily="34" charset="-128"/>
                </a:rPr>
                <a:t>me.</a:t>
              </a:r>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smtClean="0">
                  <a:solidFill>
                    <a:schemeClr val="bg1"/>
                  </a:solidFill>
                  <a:latin typeface="Ryo Gothic PlusN EL" panose="020B0200000000000000" pitchFamily="34" charset="-128"/>
                  <a:ea typeface="Ryo Gothic PlusN EL" panose="020B0200000000000000" pitchFamily="34" charset="-128"/>
                </a:rPr>
                <a:t>Matthew 25:35</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3814988625"/>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 y="0"/>
            <a:ext cx="9144000" cy="6858000"/>
          </a:xfrm>
          <a:prstGeom prst="rect">
            <a:avLst/>
          </a:prstGeom>
        </p:spPr>
      </p:pic>
      <p:grpSp>
        <p:nvGrpSpPr>
          <p:cNvPr id="3" name="Gruppieren 2"/>
          <p:cNvGrpSpPr/>
          <p:nvPr/>
        </p:nvGrpSpPr>
        <p:grpSpPr>
          <a:xfrm>
            <a:off x="-264291" y="4392759"/>
            <a:ext cx="9720000" cy="2937065"/>
            <a:chOff x="-264291" y="4158676"/>
            <a:chExt cx="9720000" cy="2937065"/>
          </a:xfrm>
        </p:grpSpPr>
        <p:sp>
          <p:nvSpPr>
            <p:cNvPr id="5" name="Rechteck 4"/>
            <p:cNvSpPr/>
            <p:nvPr/>
          </p:nvSpPr>
          <p:spPr>
            <a:xfrm>
              <a:off x="-264291" y="4158676"/>
              <a:ext cx="9720000" cy="2937065"/>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6" name="Textfeld 5"/>
            <p:cNvSpPr txBox="1"/>
            <p:nvPr/>
          </p:nvSpPr>
          <p:spPr>
            <a:xfrm>
              <a:off x="554514" y="4263952"/>
              <a:ext cx="8333453" cy="2246769"/>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This is what the Lord Almighty said: </a:t>
              </a:r>
              <a:r>
                <a:rPr lang="en-US" sz="2800" dirty="0" smtClean="0">
                  <a:solidFill>
                    <a:schemeClr val="bg1"/>
                  </a:solidFill>
                  <a:latin typeface="Ryo Gothic PlusN EL" panose="020B0200000000000000" pitchFamily="34" charset="-128"/>
                  <a:ea typeface="Ryo Gothic PlusN EL" panose="020B0200000000000000" pitchFamily="34" charset="-128"/>
                </a:rPr>
                <a:t>Administer </a:t>
              </a:r>
              <a:r>
                <a:rPr lang="en-US" sz="2800" dirty="0">
                  <a:solidFill>
                    <a:schemeClr val="bg1"/>
                  </a:solidFill>
                  <a:latin typeface="Ryo Gothic PlusN EL" panose="020B0200000000000000" pitchFamily="34" charset="-128"/>
                  <a:ea typeface="Ryo Gothic PlusN EL" panose="020B0200000000000000" pitchFamily="34" charset="-128"/>
                </a:rPr>
                <a:t>true justice; show mercy and compassion to one another. </a:t>
              </a:r>
              <a:r>
                <a:rPr lang="en-US" sz="2800" dirty="0" smtClean="0">
                  <a:solidFill>
                    <a:schemeClr val="bg1"/>
                  </a:solidFill>
                  <a:latin typeface="Ryo Gothic PlusN EL" panose="020B0200000000000000" pitchFamily="34" charset="-128"/>
                  <a:ea typeface="Ryo Gothic PlusN EL" panose="020B0200000000000000" pitchFamily="34" charset="-128"/>
                </a:rPr>
                <a:t>Do </a:t>
              </a:r>
              <a:r>
                <a:rPr lang="en-US" sz="2800" dirty="0">
                  <a:solidFill>
                    <a:schemeClr val="bg1"/>
                  </a:solidFill>
                  <a:latin typeface="Ryo Gothic PlusN EL" panose="020B0200000000000000" pitchFamily="34" charset="-128"/>
                  <a:ea typeface="Ryo Gothic PlusN EL" panose="020B0200000000000000" pitchFamily="34" charset="-128"/>
                </a:rPr>
                <a:t>not oppress the widow or the fatherless, the foreigner or the poor. Do not plot evil against each other</a:t>
              </a:r>
              <a:r>
                <a:rPr lang="en-US" sz="2800" dirty="0" smtClean="0">
                  <a:solidFill>
                    <a:schemeClr val="bg1"/>
                  </a:solidFill>
                  <a:latin typeface="Ryo Gothic PlusN EL" panose="020B0200000000000000" pitchFamily="34" charset="-128"/>
                  <a:ea typeface="Ryo Gothic PlusN EL" panose="020B0200000000000000" pitchFamily="34" charset="-128"/>
                </a:rPr>
                <a:t>.</a:t>
              </a:r>
              <a:r>
                <a:rPr lang="de-CH" sz="2800" dirty="0" smtClean="0">
                  <a:solidFill>
                    <a:schemeClr val="bg1"/>
                  </a:solidFill>
                  <a:latin typeface="Ryo Gothic PlusN EL" panose="020B0200000000000000" pitchFamily="34" charset="-128"/>
                  <a:ea typeface="Ryo Gothic PlusN EL" panose="020B0200000000000000" pitchFamily="34" charset="-128"/>
                </a:rPr>
                <a:t>			</a:t>
              </a:r>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smtClean="0">
                  <a:solidFill>
                    <a:schemeClr val="bg1"/>
                  </a:solidFill>
                  <a:latin typeface="Ryo Gothic PlusN EL" panose="020B0200000000000000" pitchFamily="34" charset="-128"/>
                  <a:ea typeface="Ryo Gothic PlusN EL" panose="020B0200000000000000" pitchFamily="34" charset="-128"/>
                </a:rPr>
                <a:t>Zechariah 7:9-10</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524967977"/>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 y="-1"/>
            <a:ext cx="9172465" cy="6879349"/>
          </a:xfrm>
          <a:prstGeom prst="rect">
            <a:avLst/>
          </a:prstGeom>
        </p:spPr>
      </p:pic>
    </p:spTree>
    <p:extLst>
      <p:ext uri="{BB962C8B-B14F-4D97-AF65-F5344CB8AC3E}">
        <p14:creationId xmlns:p14="http://schemas.microsoft.com/office/powerpoint/2010/main" val="2989835111"/>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87152" cy="6890364"/>
          </a:xfrm>
          <a:prstGeom prst="rect">
            <a:avLst/>
          </a:prstGeom>
        </p:spPr>
      </p:pic>
      <p:grpSp>
        <p:nvGrpSpPr>
          <p:cNvPr id="3" name="Gruppieren 2"/>
          <p:cNvGrpSpPr/>
          <p:nvPr/>
        </p:nvGrpSpPr>
        <p:grpSpPr>
          <a:xfrm>
            <a:off x="-264291" y="5223054"/>
            <a:ext cx="9720000" cy="1728244"/>
            <a:chOff x="-264291" y="4465916"/>
            <a:chExt cx="9720000" cy="2485382"/>
          </a:xfrm>
        </p:grpSpPr>
        <p:sp>
          <p:nvSpPr>
            <p:cNvPr id="4" name="Rechteck 3"/>
            <p:cNvSpPr/>
            <p:nvPr/>
          </p:nvSpPr>
          <p:spPr>
            <a:xfrm>
              <a:off x="-264291" y="4465916"/>
              <a:ext cx="9720000" cy="248538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5" name="Textfeld 4"/>
            <p:cNvSpPr txBox="1"/>
            <p:nvPr/>
          </p:nvSpPr>
          <p:spPr>
            <a:xfrm>
              <a:off x="554514" y="4703497"/>
              <a:ext cx="8333453" cy="1780710"/>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For I know the plans I have for you</a:t>
              </a:r>
              <a:r>
                <a:rPr lang="en-US" sz="2800" dirty="0" smtClean="0">
                  <a:solidFill>
                    <a:schemeClr val="bg1"/>
                  </a:solidFill>
                  <a:latin typeface="Ryo Gothic PlusN EL" panose="020B0200000000000000" pitchFamily="34" charset="-128"/>
                  <a:ea typeface="Ryo Gothic PlusN EL" panose="020B0200000000000000" pitchFamily="34" charset="-128"/>
                </a:rPr>
                <a:t>, </a:t>
              </a:r>
              <a:r>
                <a:rPr lang="en-US" sz="2800" dirty="0">
                  <a:solidFill>
                    <a:schemeClr val="bg1"/>
                  </a:solidFill>
                  <a:latin typeface="Ryo Gothic PlusN EL" panose="020B0200000000000000" pitchFamily="34" charset="-128"/>
                  <a:ea typeface="Ryo Gothic PlusN EL" panose="020B0200000000000000" pitchFamily="34" charset="-128"/>
                </a:rPr>
                <a:t>declares the Lord, </a:t>
              </a:r>
              <a:r>
                <a:rPr lang="en-US" sz="2800" dirty="0" smtClean="0">
                  <a:solidFill>
                    <a:schemeClr val="bg1"/>
                  </a:solidFill>
                  <a:latin typeface="Ryo Gothic PlusN EL" panose="020B0200000000000000" pitchFamily="34" charset="-128"/>
                  <a:ea typeface="Ryo Gothic PlusN EL" panose="020B0200000000000000" pitchFamily="34" charset="-128"/>
                </a:rPr>
                <a:t>plans </a:t>
              </a:r>
              <a:r>
                <a:rPr lang="en-US" sz="2800" dirty="0">
                  <a:solidFill>
                    <a:schemeClr val="bg1"/>
                  </a:solidFill>
                  <a:latin typeface="Ryo Gothic PlusN EL" panose="020B0200000000000000" pitchFamily="34" charset="-128"/>
                  <a:ea typeface="Ryo Gothic PlusN EL" panose="020B0200000000000000" pitchFamily="34" charset="-128"/>
                </a:rPr>
                <a:t>to prosper you and not to harm you, plans to give you hope and a </a:t>
              </a:r>
              <a:r>
                <a:rPr lang="en-US" sz="2800" dirty="0" smtClean="0">
                  <a:solidFill>
                    <a:schemeClr val="bg1"/>
                  </a:solidFill>
                  <a:latin typeface="Ryo Gothic PlusN EL" panose="020B0200000000000000" pitchFamily="34" charset="-128"/>
                  <a:ea typeface="Ryo Gothic PlusN EL" panose="020B0200000000000000" pitchFamily="34" charset="-128"/>
                </a:rPr>
                <a:t>future.</a:t>
              </a:r>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smtClean="0">
                  <a:solidFill>
                    <a:schemeClr val="bg1"/>
                  </a:solidFill>
                  <a:latin typeface="Ryo Gothic PlusN EL" panose="020B0200000000000000" pitchFamily="34" charset="-128"/>
                  <a:ea typeface="Ryo Gothic PlusN EL" panose="020B0200000000000000" pitchFamily="34" charset="-128"/>
                </a:rPr>
                <a:t>Jeremiah 29:11</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1757737318"/>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16528" cy="6912396"/>
          </a:xfrm>
          <a:prstGeom prst="rect">
            <a:avLst/>
          </a:prstGeom>
        </p:spPr>
      </p:pic>
    </p:spTree>
    <p:extLst>
      <p:ext uri="{BB962C8B-B14F-4D97-AF65-F5344CB8AC3E}">
        <p14:creationId xmlns:p14="http://schemas.microsoft.com/office/powerpoint/2010/main" val="1709038857"/>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uppieren 2"/>
          <p:cNvGrpSpPr/>
          <p:nvPr/>
        </p:nvGrpSpPr>
        <p:grpSpPr>
          <a:xfrm>
            <a:off x="-264291" y="4414711"/>
            <a:ext cx="9720000" cy="2485382"/>
            <a:chOff x="-264291" y="4465916"/>
            <a:chExt cx="9720000" cy="2485382"/>
          </a:xfrm>
        </p:grpSpPr>
        <p:sp>
          <p:nvSpPr>
            <p:cNvPr id="5" name="Rechteck 4"/>
            <p:cNvSpPr/>
            <p:nvPr/>
          </p:nvSpPr>
          <p:spPr>
            <a:xfrm>
              <a:off x="-264291" y="4465916"/>
              <a:ext cx="9720000" cy="248538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6" name="Textfeld 5"/>
            <p:cNvSpPr txBox="1"/>
            <p:nvPr/>
          </p:nvSpPr>
          <p:spPr>
            <a:xfrm>
              <a:off x="554514" y="4578515"/>
              <a:ext cx="8333453" cy="2246769"/>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He defends the cause of the fatherless and the widow, and loves the foreigner residing among you, giving them food and clothing. </a:t>
              </a:r>
              <a:r>
                <a:rPr lang="en-US" sz="2800" dirty="0" smtClean="0">
                  <a:solidFill>
                    <a:schemeClr val="bg1"/>
                  </a:solidFill>
                  <a:latin typeface="Ryo Gothic PlusN EL" panose="020B0200000000000000" pitchFamily="34" charset="-128"/>
                  <a:ea typeface="Ryo Gothic PlusN EL" panose="020B0200000000000000" pitchFamily="34" charset="-128"/>
                </a:rPr>
                <a:t>And </a:t>
              </a:r>
              <a:r>
                <a:rPr lang="en-US" sz="2800" dirty="0">
                  <a:solidFill>
                    <a:schemeClr val="bg1"/>
                  </a:solidFill>
                  <a:latin typeface="Ryo Gothic PlusN EL" panose="020B0200000000000000" pitchFamily="34" charset="-128"/>
                  <a:ea typeface="Ryo Gothic PlusN EL" panose="020B0200000000000000" pitchFamily="34" charset="-128"/>
                </a:rPr>
                <a:t>you are to love those who are foreigners, for you yourselves were foreigners in Egypt. </a:t>
              </a:r>
              <a:r>
                <a:rPr lang="en-US" sz="2800" dirty="0" smtClean="0">
                  <a:solidFill>
                    <a:schemeClr val="bg1"/>
                  </a:solidFill>
                  <a:latin typeface="Ryo Gothic PlusN EL" panose="020B0200000000000000" pitchFamily="34" charset="-128"/>
                  <a:ea typeface="Ryo Gothic PlusN EL" panose="020B0200000000000000" pitchFamily="34" charset="-128"/>
                </a:rPr>
                <a:t>			</a:t>
              </a:r>
              <a:r>
                <a:rPr lang="de-CH" sz="1600" b="1" dirty="0" err="1" smtClean="0">
                  <a:solidFill>
                    <a:schemeClr val="bg1"/>
                  </a:solidFill>
                  <a:latin typeface="Ryo Gothic PlusN EL" panose="020B0200000000000000" pitchFamily="34" charset="-128"/>
                  <a:ea typeface="Ryo Gothic PlusN EL" panose="020B0200000000000000" pitchFamily="34" charset="-128"/>
                </a:rPr>
                <a:t>Deuteronomy</a:t>
              </a:r>
              <a:r>
                <a:rPr lang="de-CH" sz="1600" b="1" dirty="0" smtClean="0">
                  <a:solidFill>
                    <a:schemeClr val="bg1"/>
                  </a:solidFill>
                  <a:latin typeface="Ryo Gothic PlusN EL" panose="020B0200000000000000" pitchFamily="34" charset="-128"/>
                  <a:ea typeface="Ryo Gothic PlusN EL" panose="020B0200000000000000" pitchFamily="34" charset="-128"/>
                </a:rPr>
                <a:t> 10:18-19</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658235796"/>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1774697"/>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uppieren 2"/>
          <p:cNvGrpSpPr/>
          <p:nvPr/>
        </p:nvGrpSpPr>
        <p:grpSpPr>
          <a:xfrm>
            <a:off x="-264291" y="4703674"/>
            <a:ext cx="9720000" cy="2196418"/>
            <a:chOff x="-264291" y="4465916"/>
            <a:chExt cx="9720000" cy="2485382"/>
          </a:xfrm>
        </p:grpSpPr>
        <p:sp>
          <p:nvSpPr>
            <p:cNvPr id="4" name="Rechteck 3"/>
            <p:cNvSpPr/>
            <p:nvPr/>
          </p:nvSpPr>
          <p:spPr>
            <a:xfrm>
              <a:off x="-264291" y="4465916"/>
              <a:ext cx="9720000" cy="248538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5" name="Textfeld 4"/>
            <p:cNvSpPr txBox="1"/>
            <p:nvPr/>
          </p:nvSpPr>
          <p:spPr>
            <a:xfrm>
              <a:off x="554514" y="4673048"/>
              <a:ext cx="8333453" cy="2054782"/>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For my eyes have seen your salvation, </a:t>
              </a:r>
              <a:r>
                <a:rPr lang="en-US" sz="2800" dirty="0" smtClean="0">
                  <a:solidFill>
                    <a:schemeClr val="bg1"/>
                  </a:solidFill>
                  <a:latin typeface="Ryo Gothic PlusN EL" panose="020B0200000000000000" pitchFamily="34" charset="-128"/>
                  <a:ea typeface="Ryo Gothic PlusN EL" panose="020B0200000000000000" pitchFamily="34" charset="-128"/>
                </a:rPr>
                <a:t>which </a:t>
              </a:r>
              <a:r>
                <a:rPr lang="en-US" sz="2800" dirty="0">
                  <a:solidFill>
                    <a:schemeClr val="bg1"/>
                  </a:solidFill>
                  <a:latin typeface="Ryo Gothic PlusN EL" panose="020B0200000000000000" pitchFamily="34" charset="-128"/>
                  <a:ea typeface="Ryo Gothic PlusN EL" panose="020B0200000000000000" pitchFamily="34" charset="-128"/>
                </a:rPr>
                <a:t>you have prepared in the sight of all nations: </a:t>
              </a:r>
              <a:r>
                <a:rPr lang="en-US" sz="2800" dirty="0" smtClean="0">
                  <a:solidFill>
                    <a:schemeClr val="bg1"/>
                  </a:solidFill>
                  <a:latin typeface="Ryo Gothic PlusN EL" panose="020B0200000000000000" pitchFamily="34" charset="-128"/>
                  <a:ea typeface="Ryo Gothic PlusN EL" panose="020B0200000000000000" pitchFamily="34" charset="-128"/>
                </a:rPr>
                <a:t>a </a:t>
              </a:r>
              <a:r>
                <a:rPr lang="en-US" sz="2800" dirty="0">
                  <a:solidFill>
                    <a:schemeClr val="bg1"/>
                  </a:solidFill>
                  <a:latin typeface="Ryo Gothic PlusN EL" panose="020B0200000000000000" pitchFamily="34" charset="-128"/>
                  <a:ea typeface="Ryo Gothic PlusN EL" panose="020B0200000000000000" pitchFamily="34" charset="-128"/>
                </a:rPr>
                <a:t>light for revelation to the Gentiles, and the glory of your people Israel</a:t>
              </a:r>
              <a:r>
                <a:rPr lang="en-US" sz="2800" dirty="0" smtClean="0">
                  <a:solidFill>
                    <a:schemeClr val="bg1"/>
                  </a:solidFill>
                  <a:latin typeface="Ryo Gothic PlusN EL" panose="020B0200000000000000" pitchFamily="34" charset="-128"/>
                  <a:ea typeface="Ryo Gothic PlusN EL" panose="020B0200000000000000" pitchFamily="34" charset="-128"/>
                </a:rPr>
                <a:t>.		</a:t>
              </a:r>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smtClean="0">
                  <a:solidFill>
                    <a:schemeClr val="bg1"/>
                  </a:solidFill>
                  <a:latin typeface="Ryo Gothic PlusN EL" panose="020B0200000000000000" pitchFamily="34" charset="-128"/>
                  <a:ea typeface="Ryo Gothic PlusN EL" panose="020B0200000000000000" pitchFamily="34" charset="-128"/>
                </a:rPr>
                <a:t>Luke 2:30-32</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2565445406"/>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uppieren 2"/>
          <p:cNvGrpSpPr/>
          <p:nvPr/>
        </p:nvGrpSpPr>
        <p:grpSpPr>
          <a:xfrm>
            <a:off x="-264291" y="4813401"/>
            <a:ext cx="9720000" cy="2086691"/>
            <a:chOff x="-264291" y="4465916"/>
            <a:chExt cx="9720000" cy="2485382"/>
          </a:xfrm>
        </p:grpSpPr>
        <p:sp>
          <p:nvSpPr>
            <p:cNvPr id="4" name="Rechteck 3"/>
            <p:cNvSpPr/>
            <p:nvPr/>
          </p:nvSpPr>
          <p:spPr>
            <a:xfrm>
              <a:off x="-264291" y="4465916"/>
              <a:ext cx="9720000" cy="248538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5" name="Textfeld 4"/>
            <p:cNvSpPr txBox="1"/>
            <p:nvPr/>
          </p:nvSpPr>
          <p:spPr>
            <a:xfrm>
              <a:off x="554514" y="4629720"/>
              <a:ext cx="8333453" cy="1815882"/>
            </a:xfrm>
            <a:prstGeom prst="rect">
              <a:avLst/>
            </a:prstGeom>
            <a:noFill/>
          </p:spPr>
          <p:txBody>
            <a:bodyPr wrap="square" rtlCol="0">
              <a:spAutoFit/>
            </a:bodyPr>
            <a:lstStyle/>
            <a:p>
              <a:r>
                <a:rPr lang="en-US" sz="2800" dirty="0" smtClean="0">
                  <a:solidFill>
                    <a:schemeClr val="bg1"/>
                  </a:solidFill>
                  <a:latin typeface="Ryo Gothic PlusN EL" panose="020B0200000000000000" pitchFamily="34" charset="-128"/>
                  <a:ea typeface="Ryo Gothic PlusN EL" panose="020B0200000000000000" pitchFamily="34" charset="-128"/>
                </a:rPr>
                <a:t>I </a:t>
              </a:r>
              <a:r>
                <a:rPr lang="en-US" sz="2800" dirty="0">
                  <a:solidFill>
                    <a:schemeClr val="bg1"/>
                  </a:solidFill>
                  <a:latin typeface="Ryo Gothic PlusN EL" panose="020B0200000000000000" pitchFamily="34" charset="-128"/>
                  <a:ea typeface="Ryo Gothic PlusN EL" panose="020B0200000000000000" pitchFamily="34" charset="-128"/>
                </a:rPr>
                <a:t>have great sorrow and unceasing anguish in my heart. </a:t>
              </a:r>
              <a:r>
                <a:rPr lang="en-US" sz="2800" dirty="0" smtClean="0">
                  <a:solidFill>
                    <a:schemeClr val="bg1"/>
                  </a:solidFill>
                  <a:latin typeface="Ryo Gothic PlusN EL" panose="020B0200000000000000" pitchFamily="34" charset="-128"/>
                  <a:ea typeface="Ryo Gothic PlusN EL" panose="020B0200000000000000" pitchFamily="34" charset="-128"/>
                </a:rPr>
                <a:t>For </a:t>
              </a:r>
              <a:r>
                <a:rPr lang="en-US" sz="2800" dirty="0">
                  <a:solidFill>
                    <a:schemeClr val="bg1"/>
                  </a:solidFill>
                  <a:latin typeface="Ryo Gothic PlusN EL" panose="020B0200000000000000" pitchFamily="34" charset="-128"/>
                  <a:ea typeface="Ryo Gothic PlusN EL" panose="020B0200000000000000" pitchFamily="34" charset="-128"/>
                </a:rPr>
                <a:t>I could wish that I myself were cursed and cut off from Christ for the sake of my people, those of my own </a:t>
              </a:r>
              <a:r>
                <a:rPr lang="en-US" sz="2800" dirty="0" smtClean="0">
                  <a:solidFill>
                    <a:schemeClr val="bg1"/>
                  </a:solidFill>
                  <a:latin typeface="Ryo Gothic PlusN EL" panose="020B0200000000000000" pitchFamily="34" charset="-128"/>
                  <a:ea typeface="Ryo Gothic PlusN EL" panose="020B0200000000000000" pitchFamily="34" charset="-128"/>
                </a:rPr>
                <a:t>race</a:t>
              </a:r>
              <a:r>
                <a:rPr lang="de-CH" sz="2800" dirty="0" smtClean="0">
                  <a:solidFill>
                    <a:schemeClr val="bg1"/>
                  </a:solidFill>
                  <a:latin typeface="Ryo Gothic PlusN EL" panose="020B0200000000000000" pitchFamily="34" charset="-128"/>
                  <a:ea typeface="Ryo Gothic PlusN EL" panose="020B0200000000000000" pitchFamily="34" charset="-128"/>
                </a:rPr>
                <a:t>.					</a:t>
              </a:r>
              <a:r>
                <a:rPr lang="de-CH" sz="1600" b="1" dirty="0" smtClean="0">
                  <a:solidFill>
                    <a:schemeClr val="bg1"/>
                  </a:solidFill>
                  <a:latin typeface="Ryo Gothic PlusN EL" panose="020B0200000000000000" pitchFamily="34" charset="-128"/>
                  <a:ea typeface="Ryo Gothic PlusN EL" panose="020B0200000000000000" pitchFamily="34" charset="-128"/>
                </a:rPr>
                <a:t>Romans 9:2-3</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1791189704"/>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8773490"/>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uppieren 2"/>
          <p:cNvGrpSpPr/>
          <p:nvPr/>
        </p:nvGrpSpPr>
        <p:grpSpPr>
          <a:xfrm>
            <a:off x="-264291" y="4484218"/>
            <a:ext cx="9720000" cy="2415876"/>
            <a:chOff x="-264291" y="4103827"/>
            <a:chExt cx="9720000" cy="2847472"/>
          </a:xfrm>
        </p:grpSpPr>
        <p:sp>
          <p:nvSpPr>
            <p:cNvPr id="4" name="Rechteck 3"/>
            <p:cNvSpPr/>
            <p:nvPr/>
          </p:nvSpPr>
          <p:spPr>
            <a:xfrm>
              <a:off x="-264291" y="4103827"/>
              <a:ext cx="9720000" cy="284747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5" name="Textfeld 4"/>
            <p:cNvSpPr txBox="1"/>
            <p:nvPr/>
          </p:nvSpPr>
          <p:spPr>
            <a:xfrm>
              <a:off x="554514" y="4227379"/>
              <a:ext cx="8333453" cy="2246769"/>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My goal is that they may be encouraged in heart and united in love, so that they may have the full riches of complete understanding, in order that they may know the mystery of God, namely, </a:t>
              </a:r>
              <a:r>
                <a:rPr lang="en-US" sz="2800" dirty="0" smtClean="0">
                  <a:solidFill>
                    <a:schemeClr val="bg1"/>
                  </a:solidFill>
                  <a:latin typeface="Ryo Gothic PlusN EL" panose="020B0200000000000000" pitchFamily="34" charset="-128"/>
                  <a:ea typeface="Ryo Gothic PlusN EL" panose="020B0200000000000000" pitchFamily="34" charset="-128"/>
                </a:rPr>
                <a:t>Christ.</a:t>
              </a:r>
              <a:r>
                <a:rPr lang="de-CH" sz="2800" dirty="0" smtClean="0">
                  <a:solidFill>
                    <a:schemeClr val="bg1"/>
                  </a:solidFill>
                  <a:latin typeface="Ryo Gothic PlusN EL" panose="020B0200000000000000" pitchFamily="34" charset="-128"/>
                  <a:ea typeface="Ryo Gothic PlusN EL" panose="020B0200000000000000" pitchFamily="34" charset="-128"/>
                </a:rPr>
                <a:t> </a:t>
              </a:r>
              <a:endParaRPr lang="de-CH" sz="2800" dirty="0">
                <a:solidFill>
                  <a:schemeClr val="bg1"/>
                </a:solidFill>
                <a:latin typeface="Ryo Gothic PlusN EL" panose="020B0200000000000000" pitchFamily="34" charset="-128"/>
                <a:ea typeface="Ryo Gothic PlusN EL" panose="020B0200000000000000" pitchFamily="34" charset="-128"/>
              </a:endParaRPr>
            </a:p>
            <a:p>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err="1" smtClean="0">
                  <a:solidFill>
                    <a:schemeClr val="bg1"/>
                  </a:solidFill>
                  <a:latin typeface="Ryo Gothic PlusN EL" panose="020B0200000000000000" pitchFamily="34" charset="-128"/>
                  <a:ea typeface="Ryo Gothic PlusN EL" panose="020B0200000000000000" pitchFamily="34" charset="-128"/>
                </a:rPr>
                <a:t>Colossians</a:t>
              </a:r>
              <a:r>
                <a:rPr lang="de-CH" sz="1600" b="1" dirty="0" smtClean="0">
                  <a:solidFill>
                    <a:schemeClr val="bg1"/>
                  </a:solidFill>
                  <a:latin typeface="Ryo Gothic PlusN EL" panose="020B0200000000000000" pitchFamily="34" charset="-128"/>
                  <a:ea typeface="Ryo Gothic PlusN EL" panose="020B0200000000000000" pitchFamily="34" charset="-128"/>
                </a:rPr>
                <a:t> 2:2</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343085721"/>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9543377"/>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6" name="Gruppieren 5"/>
          <p:cNvGrpSpPr/>
          <p:nvPr/>
        </p:nvGrpSpPr>
        <p:grpSpPr>
          <a:xfrm>
            <a:off x="-264291" y="4849978"/>
            <a:ext cx="9720000" cy="2083618"/>
            <a:chOff x="-264291" y="4432415"/>
            <a:chExt cx="9720000" cy="3305847"/>
          </a:xfrm>
        </p:grpSpPr>
        <p:sp>
          <p:nvSpPr>
            <p:cNvPr id="7" name="Rechteck 6"/>
            <p:cNvSpPr/>
            <p:nvPr/>
          </p:nvSpPr>
          <p:spPr>
            <a:xfrm>
              <a:off x="-264291" y="4432415"/>
              <a:ext cx="9720000" cy="3305847"/>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8" name="Textfeld 7"/>
            <p:cNvSpPr txBox="1"/>
            <p:nvPr/>
          </p:nvSpPr>
          <p:spPr>
            <a:xfrm>
              <a:off x="554514" y="4629720"/>
              <a:ext cx="8333453" cy="1815882"/>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The kingdom of heaven is like treasure hidden in a field. When a man found it, he hid it again, and then in his joy went and sold all he had and bought that field.</a:t>
              </a:r>
              <a:r>
                <a:rPr lang="de-CH" sz="2800" dirty="0" smtClean="0">
                  <a:solidFill>
                    <a:schemeClr val="bg1"/>
                  </a:solidFill>
                  <a:latin typeface="Ryo Gothic PlusN EL" panose="020B0200000000000000" pitchFamily="34" charset="-128"/>
                  <a:ea typeface="Ryo Gothic PlusN EL" panose="020B0200000000000000" pitchFamily="34" charset="-128"/>
                </a:rPr>
                <a:t>							</a:t>
              </a:r>
              <a:r>
                <a:rPr lang="de-CH" sz="1600" b="1" dirty="0" smtClean="0">
                  <a:solidFill>
                    <a:schemeClr val="bg1"/>
                  </a:solidFill>
                  <a:latin typeface="Ryo Gothic PlusN EL" panose="020B0200000000000000" pitchFamily="34" charset="-128"/>
                  <a:ea typeface="Ryo Gothic PlusN EL" panose="020B0200000000000000" pitchFamily="34" charset="-128"/>
                </a:rPr>
                <a:t>Matthew 13:44</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694773955"/>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6" name="Gruppieren 5"/>
          <p:cNvGrpSpPr/>
          <p:nvPr/>
        </p:nvGrpSpPr>
        <p:grpSpPr>
          <a:xfrm>
            <a:off x="-264291" y="4465916"/>
            <a:ext cx="9720000" cy="2485382"/>
            <a:chOff x="-264291" y="4465916"/>
            <a:chExt cx="9720000" cy="2485382"/>
          </a:xfrm>
        </p:grpSpPr>
        <p:sp>
          <p:nvSpPr>
            <p:cNvPr id="7" name="Rechteck 6"/>
            <p:cNvSpPr/>
            <p:nvPr/>
          </p:nvSpPr>
          <p:spPr>
            <a:xfrm>
              <a:off x="-264291" y="4465916"/>
              <a:ext cx="9720000" cy="248538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8" name="Textfeld 7"/>
            <p:cNvSpPr txBox="1"/>
            <p:nvPr/>
          </p:nvSpPr>
          <p:spPr>
            <a:xfrm>
              <a:off x="554514" y="4768705"/>
              <a:ext cx="8333453" cy="1815882"/>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But while he was still a long way off, his father saw him and was filled with compassion for him; he ran to his son, threw his arms around him and kissed him.</a:t>
              </a:r>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smtClean="0">
                  <a:solidFill>
                    <a:schemeClr val="bg1"/>
                  </a:solidFill>
                  <a:latin typeface="Ryo Gothic PlusN EL" panose="020B0200000000000000" pitchFamily="34" charset="-128"/>
                  <a:ea typeface="Ryo Gothic PlusN EL" panose="020B0200000000000000" pitchFamily="34" charset="-128"/>
                </a:rPr>
                <a:t>Luke 15:20b</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1602972848"/>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6608936"/>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6" name="Gruppieren 5"/>
          <p:cNvGrpSpPr/>
          <p:nvPr/>
        </p:nvGrpSpPr>
        <p:grpSpPr>
          <a:xfrm>
            <a:off x="-264291" y="4798770"/>
            <a:ext cx="9720000" cy="2152527"/>
            <a:chOff x="-264291" y="4578794"/>
            <a:chExt cx="9720000" cy="2372503"/>
          </a:xfrm>
        </p:grpSpPr>
        <p:sp>
          <p:nvSpPr>
            <p:cNvPr id="7" name="Rechteck 6"/>
            <p:cNvSpPr/>
            <p:nvPr/>
          </p:nvSpPr>
          <p:spPr>
            <a:xfrm>
              <a:off x="-264291" y="4578794"/>
              <a:ext cx="9720000" cy="2372503"/>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8" name="Textfeld 7"/>
            <p:cNvSpPr txBox="1"/>
            <p:nvPr/>
          </p:nvSpPr>
          <p:spPr>
            <a:xfrm>
              <a:off x="554514" y="4768705"/>
              <a:ext cx="8333453" cy="1815882"/>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Therefore, since we are receiving a kingdom that cannot be shaken, let us be thankful, and so worship God acceptably with reverence and </a:t>
              </a:r>
              <a:r>
                <a:rPr lang="en-US" sz="2800" dirty="0" smtClean="0">
                  <a:solidFill>
                    <a:schemeClr val="bg1"/>
                  </a:solidFill>
                  <a:latin typeface="Ryo Gothic PlusN EL" panose="020B0200000000000000" pitchFamily="34" charset="-128"/>
                  <a:ea typeface="Ryo Gothic PlusN EL" panose="020B0200000000000000" pitchFamily="34" charset="-128"/>
                </a:rPr>
                <a:t>awe.</a:t>
              </a:r>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err="1" smtClean="0">
                  <a:solidFill>
                    <a:schemeClr val="bg1"/>
                  </a:solidFill>
                  <a:latin typeface="Ryo Gothic PlusN EL" panose="020B0200000000000000" pitchFamily="34" charset="-128"/>
                  <a:ea typeface="Ryo Gothic PlusN EL" panose="020B0200000000000000" pitchFamily="34" charset="-128"/>
                </a:rPr>
                <a:t>Hebrews</a:t>
              </a:r>
              <a:r>
                <a:rPr lang="de-CH" sz="1600" b="1" dirty="0" smtClean="0">
                  <a:solidFill>
                    <a:schemeClr val="bg1"/>
                  </a:solidFill>
                  <a:latin typeface="Ryo Gothic PlusN EL" panose="020B0200000000000000" pitchFamily="34" charset="-128"/>
                  <a:ea typeface="Ryo Gothic PlusN EL" panose="020B0200000000000000" pitchFamily="34" charset="-128"/>
                </a:rPr>
                <a:t> 12:28</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2957769438"/>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52" y="-1"/>
            <a:ext cx="9205452" cy="6904089"/>
          </a:xfrm>
          <a:prstGeom prst="rect">
            <a:avLst/>
          </a:prstGeom>
        </p:spPr>
      </p:pic>
    </p:spTree>
    <p:extLst>
      <p:ext uri="{BB962C8B-B14F-4D97-AF65-F5344CB8AC3E}">
        <p14:creationId xmlns:p14="http://schemas.microsoft.com/office/powerpoint/2010/main" val="1707865805"/>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6" name="Gruppieren 5"/>
          <p:cNvGrpSpPr/>
          <p:nvPr/>
        </p:nvGrpSpPr>
        <p:grpSpPr>
          <a:xfrm>
            <a:off x="-264291" y="4714628"/>
            <a:ext cx="9720000" cy="2485382"/>
            <a:chOff x="-264291" y="4465916"/>
            <a:chExt cx="9720000" cy="2485382"/>
          </a:xfrm>
        </p:grpSpPr>
        <p:sp>
          <p:nvSpPr>
            <p:cNvPr id="7" name="Rechteck 6"/>
            <p:cNvSpPr/>
            <p:nvPr/>
          </p:nvSpPr>
          <p:spPr>
            <a:xfrm>
              <a:off x="-264291" y="4465916"/>
              <a:ext cx="9720000" cy="2485382"/>
            </a:xfrm>
            <a:prstGeom prst="rect">
              <a:avLst/>
            </a:prstGeom>
            <a:solidFill>
              <a:schemeClr val="dk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8" name="Textfeld 7"/>
            <p:cNvSpPr txBox="1"/>
            <p:nvPr/>
          </p:nvSpPr>
          <p:spPr>
            <a:xfrm>
              <a:off x="554514" y="4629720"/>
              <a:ext cx="8333453" cy="1815882"/>
            </a:xfrm>
            <a:prstGeom prst="rect">
              <a:avLst/>
            </a:prstGeom>
            <a:noFill/>
          </p:spPr>
          <p:txBody>
            <a:bodyPr wrap="square" rtlCol="0">
              <a:spAutoFit/>
            </a:bodyPr>
            <a:lstStyle/>
            <a:p>
              <a:r>
                <a:rPr lang="en-US" sz="2800" dirty="0">
                  <a:solidFill>
                    <a:schemeClr val="bg1"/>
                  </a:solidFill>
                  <a:latin typeface="Ryo Gothic PlusN EL" panose="020B0200000000000000" pitchFamily="34" charset="-128"/>
                  <a:ea typeface="Ryo Gothic PlusN EL" panose="020B0200000000000000" pitchFamily="34" charset="-128"/>
                </a:rPr>
                <a:t>I pray that the eyes of your heart may be enlightened in order that you may know the hope to which he has called you, the riches of his glorious inheritance in his holy </a:t>
              </a:r>
              <a:r>
                <a:rPr lang="en-US" sz="2800" dirty="0" smtClean="0">
                  <a:solidFill>
                    <a:schemeClr val="bg1"/>
                  </a:solidFill>
                  <a:latin typeface="Ryo Gothic PlusN EL" panose="020B0200000000000000" pitchFamily="34" charset="-128"/>
                  <a:ea typeface="Ryo Gothic PlusN EL" panose="020B0200000000000000" pitchFamily="34" charset="-128"/>
                </a:rPr>
                <a:t>people.</a:t>
              </a:r>
              <a:r>
                <a:rPr lang="de-CH" sz="2800" dirty="0" smtClean="0">
                  <a:solidFill>
                    <a:schemeClr val="bg1"/>
                  </a:solidFill>
                  <a:latin typeface="Ryo Gothic PlusN EL" panose="020B0200000000000000" pitchFamily="34" charset="-128"/>
                  <a:ea typeface="Ryo Gothic PlusN EL" panose="020B0200000000000000" pitchFamily="34" charset="-128"/>
                </a:rPr>
                <a:t> </a:t>
              </a:r>
              <a:r>
                <a:rPr lang="de-CH" sz="2800" b="1" dirty="0" smtClean="0">
                  <a:solidFill>
                    <a:schemeClr val="bg1"/>
                  </a:solidFill>
                  <a:latin typeface="Ryo Gothic PlusN EL" panose="020B0200000000000000" pitchFamily="34" charset="-128"/>
                  <a:ea typeface="Ryo Gothic PlusN EL" panose="020B0200000000000000" pitchFamily="34" charset="-128"/>
                </a:rPr>
                <a:t>		</a:t>
              </a:r>
              <a:r>
                <a:rPr lang="de-CH" sz="1600" b="1" dirty="0" err="1" smtClean="0">
                  <a:solidFill>
                    <a:schemeClr val="bg1"/>
                  </a:solidFill>
                  <a:latin typeface="Ryo Gothic PlusN EL" panose="020B0200000000000000" pitchFamily="34" charset="-128"/>
                  <a:ea typeface="Ryo Gothic PlusN EL" panose="020B0200000000000000" pitchFamily="34" charset="-128"/>
                </a:rPr>
                <a:t>Ephesians</a:t>
              </a:r>
              <a:r>
                <a:rPr lang="de-CH" sz="1600" b="1" dirty="0" smtClean="0">
                  <a:solidFill>
                    <a:schemeClr val="bg1"/>
                  </a:solidFill>
                  <a:latin typeface="Ryo Gothic PlusN EL" panose="020B0200000000000000" pitchFamily="34" charset="-128"/>
                  <a:ea typeface="Ryo Gothic PlusN EL" panose="020B0200000000000000" pitchFamily="34" charset="-128"/>
                </a:rPr>
                <a:t> 1:18</a:t>
              </a:r>
              <a:endParaRPr lang="de-CH" sz="2800" b="1" dirty="0">
                <a:solidFill>
                  <a:schemeClr val="bg1"/>
                </a:solidFill>
                <a:latin typeface="Ryo Gothic PlusN EL" panose="020B0200000000000000" pitchFamily="34" charset="-128"/>
                <a:ea typeface="Ryo Gothic PlusN EL" panose="020B0200000000000000" pitchFamily="34" charset="-128"/>
              </a:endParaRPr>
            </a:p>
          </p:txBody>
        </p:sp>
      </p:grpSp>
    </p:spTree>
    <p:extLst>
      <p:ext uri="{BB962C8B-B14F-4D97-AF65-F5344CB8AC3E}">
        <p14:creationId xmlns:p14="http://schemas.microsoft.com/office/powerpoint/2010/main" val="4267792097"/>
      </p:ext>
    </p:extLst>
  </p:cSld>
  <p:clrMapOvr>
    <a:masterClrMapping/>
  </p:clrMapOvr>
  <mc:AlternateContent xmlns:mc="http://schemas.openxmlformats.org/markup-compatibility/2006" xmlns:p14="http://schemas.microsoft.com/office/powerpoint/2010/main">
    <mc:Choice Requires="p14">
      <p:transition spd="slow" p14:dur="2000" advClick="0" advTm="7000">
        <p:fade/>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404</Words>
  <Application>Microsoft Office PowerPoint</Application>
  <PresentationFormat>On-screen Show (4:3)</PresentationFormat>
  <Paragraphs>12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Ryo Gothic PlusN EL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Roland Mürner</dc:creator>
  <cp:lastModifiedBy>Julia</cp:lastModifiedBy>
  <cp:revision>16</cp:revision>
  <dcterms:created xsi:type="dcterms:W3CDTF">2016-01-12T13:42:52Z</dcterms:created>
  <dcterms:modified xsi:type="dcterms:W3CDTF">2016-02-16T10:17:04Z</dcterms:modified>
</cp:coreProperties>
</file>